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g0aHKOuGBh/QF/bnbWYYqQ0QBGa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Reusachtige tekening</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rtl="0" algn="ctr">
              <a:spcBef>
                <a:spcPts val="0"/>
              </a:spcBef>
              <a:spcAft>
                <a:spcPts val="0"/>
              </a:spcAft>
              <a:buClr>
                <a:srgbClr val="000000"/>
              </a:buClr>
              <a:buSzPts val="1600"/>
              <a:buFont typeface="Arial"/>
              <a:buNone/>
            </a:pPr>
            <a:r>
              <a:rPr i="1" lang="nl" sz="1100">
                <a:solidFill>
                  <a:srgbClr val="F39430"/>
                </a:solidFill>
                <a:highlight>
                  <a:srgbClr val="FFFFFF"/>
                </a:highlight>
              </a:rPr>
              <a:t>1 Samuel 17:4-7</a:t>
            </a:r>
            <a:endParaRPr i="1" sz="1100">
              <a:solidFill>
                <a:srgbClr val="F39430"/>
              </a:solidFill>
              <a:highlight>
                <a:srgbClr val="FFFFFF"/>
              </a:highlight>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39430"/>
                </a:solidFill>
                <a:highlight>
                  <a:srgbClr val="FFFFFF"/>
                </a:highlight>
              </a:rPr>
              <a:t>"Toen kwam er uit het kamp van de Filistijnen een sterke soldaat naar voren. Zijn naam was Goliat en hij kwam uit de stad Gat. Hij was bijna 3 meter lang. Hij had een bronzen helm op zijn hoofd, en hij had een harnas aan dat meer dan 50 kilo woog. Om zijn benen had hij bronzen beschermplaten, en op zijn rug hing een bronzen zwaard. Zijn speer was zo dik als een paal, en de punt van de speer was gemaakt van 6 kilo ijzer. Een knecht droeg het schild van Goliat en liep voor hem uit."</a:t>
            </a:r>
            <a:endParaRPr i="1" sz="1100">
              <a:solidFill>
                <a:srgbClr val="F39430"/>
              </a:solidFill>
              <a:highlight>
                <a:srgbClr val="FFFFFF"/>
              </a:highlight>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lang="nl" sz="1200">
                <a:solidFill>
                  <a:srgbClr val="271623"/>
                </a:solidFill>
                <a:highlight>
                  <a:srgbClr val="FFFFFF"/>
                </a:highlight>
              </a:rPr>
              <a:t>Toelichting</a:t>
            </a:r>
            <a:endParaRPr b="1" sz="1200">
              <a:solidFill>
                <a:srgbClr val="271623"/>
              </a:solidFill>
              <a:highlight>
                <a:srgbClr val="FFFFFF"/>
              </a:highlight>
            </a:endParaRPr>
          </a:p>
          <a:p>
            <a:pPr indent="0" lvl="0" marL="0" marR="0" rtl="0" algn="l">
              <a:lnSpc>
                <a:spcPct val="100000"/>
              </a:lnSpc>
              <a:spcBef>
                <a:spcPts val="0"/>
              </a:spcBef>
              <a:spcAft>
                <a:spcPts val="0"/>
              </a:spcAft>
              <a:buClr>
                <a:srgbClr val="000000"/>
              </a:buClr>
              <a:buSzPts val="1600"/>
              <a:buFont typeface="Arial"/>
              <a:buNone/>
            </a:pPr>
            <a:r>
              <a:rPr lang="nl" sz="1200">
                <a:solidFill>
                  <a:srgbClr val="271623"/>
                </a:solidFill>
                <a:highlight>
                  <a:srgbClr val="FFFFFF"/>
                </a:highlight>
              </a:rPr>
              <a:t>De Filistijnen maakten ruzie met de mensen uit Israël. Ze wilden het land van hen afpakken. Beide landen hadden een leger met soldaten klaar staan om te vechten. In het leger van de Filistijnen was er ook een man die Goliat heette. Deze man was enorm groot, een reus! In de bijbel staat dat bijna 3 meter was!</a:t>
            </a:r>
            <a:endParaRPr b="1"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nl" sz="1200" u="none" cap="none" strike="noStrike">
                <a:solidFill>
                  <a:srgbClr val="000000"/>
                </a:solidFill>
                <a:latin typeface="Arial"/>
                <a:ea typeface="Arial"/>
                <a:cs typeface="Arial"/>
                <a:sym typeface="Arial"/>
              </a:rPr>
              <a:t>Nodig:</a:t>
            </a:r>
            <a:endParaRPr b="0"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SzPts val="1200"/>
              <a:buChar char="●"/>
            </a:pPr>
            <a:r>
              <a:rPr lang="nl" sz="1200"/>
              <a:t>3,5 meter papier/behang aan elkaar </a:t>
            </a:r>
            <a:endParaRPr sz="1200"/>
          </a:p>
          <a:p>
            <a:pPr indent="-304800" lvl="0" marL="457200" marR="0" rtl="0" algn="l">
              <a:lnSpc>
                <a:spcPct val="100000"/>
              </a:lnSpc>
              <a:spcBef>
                <a:spcPts val="0"/>
              </a:spcBef>
              <a:spcAft>
                <a:spcPts val="0"/>
              </a:spcAft>
              <a:buSzPts val="1200"/>
              <a:buChar char="●"/>
            </a:pPr>
            <a:r>
              <a:rPr lang="nl" sz="1200">
                <a:solidFill>
                  <a:srgbClr val="271623"/>
                </a:solidFill>
                <a:highlight>
                  <a:srgbClr val="FFFFFF"/>
                </a:highlight>
              </a:rPr>
              <a:t>Kleurpotloden, stiften, krijtjes</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Knutselspullen</a:t>
            </a:r>
            <a:endParaRPr sz="1200">
              <a:solidFill>
                <a:srgbClr val="271623"/>
              </a:solidFill>
              <a:highlight>
                <a:srgbClr val="FFFFFF"/>
              </a:highlight>
            </a:endParaRPr>
          </a:p>
          <a:p>
            <a:pPr indent="0" lvl="0" marL="0" marR="0" rtl="0" algn="l">
              <a:lnSpc>
                <a:spcPct val="100000"/>
              </a:lnSpc>
              <a:spcBef>
                <a:spcPts val="1800"/>
              </a:spcBef>
              <a:spcAft>
                <a:spcPts val="0"/>
              </a:spcAft>
              <a:buNone/>
            </a:pPr>
            <a:r>
              <a:rPr lang="nl" sz="1200">
                <a:solidFill>
                  <a:srgbClr val="271623"/>
                </a:solidFill>
                <a:highlight>
                  <a:srgbClr val="FFFFFF"/>
                </a:highlight>
              </a:rPr>
              <a:t>Teken allemaal een stukje van de reus op het papier en/of kleur de reus in. Bespreek samen onderstaande vragen. </a:t>
            </a:r>
            <a:endParaRPr b="1" sz="1200"/>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i="0" sz="1200" u="none" cap="none" strike="noStrike">
              <a:solidFill>
                <a:srgbClr val="000000"/>
              </a:solidFill>
              <a:latin typeface="Arial"/>
              <a:ea typeface="Arial"/>
              <a:cs typeface="Arial"/>
              <a:sym typeface="Arial"/>
            </a:endParaRPr>
          </a:p>
          <a:p>
            <a:pPr indent="-304800" lvl="0" marL="457200" rtl="0" algn="l">
              <a:lnSpc>
                <a:spcPct val="115000"/>
              </a:lnSpc>
              <a:spcBef>
                <a:spcPts val="1400"/>
              </a:spcBef>
              <a:spcAft>
                <a:spcPts val="0"/>
              </a:spcAft>
              <a:buClr>
                <a:srgbClr val="271623"/>
              </a:buClr>
              <a:buSzPts val="1200"/>
              <a:buChar char="●"/>
            </a:pPr>
            <a:r>
              <a:rPr lang="nl" sz="1200">
                <a:solidFill>
                  <a:srgbClr val="271623"/>
                </a:solidFill>
                <a:highlight>
                  <a:srgbClr val="FFFFFF"/>
                </a:highlight>
              </a:rPr>
              <a:t>De reus Goliat was bijna 3 meter. Bedenk maar eens hoe groot dat is. Hoe zou jij je voelen als er zo’n grote reus voor je staat?</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De Israëlieten waren bang voor Goliat. Misschien was David ook wel een beetje bang, maar hij luisterde niet naar die angst omdat hij op God vertrouwde. Ben jij wel eens bang? En wat doe je dan?</a:t>
            </a:r>
            <a:endParaRPr b="1" sz="1200"/>
          </a:p>
        </p:txBody>
      </p:sp>
      <p:pic>
        <p:nvPicPr>
          <p:cNvPr id="55" name="Google Shape;55;p1"/>
          <p:cNvPicPr preferRelativeResize="0"/>
          <p:nvPr/>
        </p:nvPicPr>
        <p:blipFill>
          <a:blip r:embed="rId4">
            <a:alphaModFix/>
          </a:blip>
          <a:stretch>
            <a:fillRect/>
          </a:stretch>
        </p:blipFill>
        <p:spPr>
          <a:xfrm>
            <a:off x="4355625" y="5815075"/>
            <a:ext cx="1838325" cy="11162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